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13AB21"/>
    <a:srgbClr val="D844C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E5AD8ED-CF2D-409F-A5AC-1F4CC2073485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tango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ttore 1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ttore 1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tango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638FC06-E984-45DF-8E45-4E2F60F9A1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8ED-CF2D-409F-A5AC-1F4CC2073485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FC06-E984-45DF-8E45-4E2F60F9A1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8ED-CF2D-409F-A5AC-1F4CC2073485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FC06-E984-45DF-8E45-4E2F60F9A1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E5AD8ED-CF2D-409F-A5AC-1F4CC2073485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638FC06-E984-45DF-8E45-4E2F60F9A16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E5AD8ED-CF2D-409F-A5AC-1F4CC2073485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ttore 1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ttore 1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tango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ttore 1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638FC06-E984-45DF-8E45-4E2F60F9A1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8ED-CF2D-409F-A5AC-1F4CC2073485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FC06-E984-45DF-8E45-4E2F60F9A16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8ED-CF2D-409F-A5AC-1F4CC2073485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FC06-E984-45DF-8E45-4E2F60F9A16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E5AD8ED-CF2D-409F-A5AC-1F4CC2073485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638FC06-E984-45DF-8E45-4E2F60F9A16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8ED-CF2D-409F-A5AC-1F4CC2073485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FC06-E984-45DF-8E45-4E2F60F9A1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egnaposto contenut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E5AD8ED-CF2D-409F-A5AC-1F4CC2073485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638FC06-E984-45DF-8E45-4E2F60F9A16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3" name="Segnaposto piè di pagina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ttore 1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E5AD8ED-CF2D-409F-A5AC-1F4CC2073485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638FC06-E984-45DF-8E45-4E2F60F9A16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  <p:transition spd="med" advClick="0" advTm="10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E5AD8ED-CF2D-409F-A5AC-1F4CC2073485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638FC06-E984-45DF-8E45-4E2F60F9A16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10000">
    <p:dissolv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9.xml"/><Relationship Id="rId1" Type="http://schemas.openxmlformats.org/officeDocument/2006/relationships/audio" Target="file:///C:\Users\user\Downloads\A%20Sky%20Full%20Of%20StarsColdplay%20-%20%20SYMPHONIACS%20(violin,%20cello,%20piano%20and%20electronic%20versioncover)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15008" y="0"/>
            <a:ext cx="3214678" cy="1600208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/>
              <a:t>Asilo nido “papaveri e papere”</a:t>
            </a:r>
            <a:endParaRPr lang="it-IT" sz="3200" dirty="0"/>
          </a:p>
        </p:txBody>
      </p:sp>
      <p:pic>
        <p:nvPicPr>
          <p:cNvPr id="6" name="Segnaposto immagine 5" descr="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6250" r="16250"/>
          <a:stretch>
            <a:fillRect/>
          </a:stretch>
        </p:blipFill>
        <p:spPr>
          <a:xfrm>
            <a:off x="357158" y="142852"/>
            <a:ext cx="2428892" cy="2698769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72198" y="1643050"/>
            <a:ext cx="3071802" cy="1143008"/>
          </a:xfrm>
        </p:spPr>
        <p:txBody>
          <a:bodyPr>
            <a:normAutofit lnSpcReduction="10000"/>
          </a:bodyPr>
          <a:lstStyle/>
          <a:p>
            <a:r>
              <a:rPr lang="it-IT" sz="1600" b="1" dirty="0" smtClean="0">
                <a:solidFill>
                  <a:schemeClr val="accent6">
                    <a:lumMod val="50000"/>
                  </a:schemeClr>
                </a:solidFill>
              </a:rPr>
              <a:t>Località Prato di Strada n.2/A</a:t>
            </a:r>
          </a:p>
          <a:p>
            <a:r>
              <a:rPr lang="it-IT" sz="1600" b="1" dirty="0" smtClean="0">
                <a:solidFill>
                  <a:schemeClr val="accent6">
                    <a:lumMod val="50000"/>
                  </a:schemeClr>
                </a:solidFill>
              </a:rPr>
              <a:t>Strada in Casentino, </a:t>
            </a:r>
          </a:p>
          <a:p>
            <a:r>
              <a:rPr lang="it-IT" sz="1600" b="1" dirty="0" err="1" smtClean="0">
                <a:solidFill>
                  <a:schemeClr val="accent6">
                    <a:lumMod val="50000"/>
                  </a:schemeClr>
                </a:solidFill>
              </a:rPr>
              <a:t>Castel</a:t>
            </a:r>
            <a:r>
              <a:rPr lang="it-IT" sz="1600" b="1" dirty="0" smtClean="0">
                <a:solidFill>
                  <a:schemeClr val="accent6">
                    <a:lumMod val="50000"/>
                  </a:schemeClr>
                </a:solidFill>
              </a:rPr>
              <a:t> San Niccolò (AR)</a:t>
            </a:r>
            <a:endParaRPr lang="it-IT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143636" y="3072348"/>
            <a:ext cx="2857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Il nido d’infanzia è aperto dalle 7:30 alle 16:30 dal Lunedì al Venerdì</a:t>
            </a:r>
          </a:p>
          <a:p>
            <a:endParaRPr lang="it-IT" sz="2400" dirty="0"/>
          </a:p>
          <a:p>
            <a:r>
              <a:rPr lang="it-IT" sz="2400" dirty="0" smtClean="0"/>
              <a:t>Accoglie bambini dai 12 ai 36 mesi.</a:t>
            </a:r>
            <a:endParaRPr lang="it-IT" sz="2400" dirty="0"/>
          </a:p>
        </p:txBody>
      </p:sp>
      <p:pic>
        <p:nvPicPr>
          <p:cNvPr id="7" name="Immagine 6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876"/>
            <a:ext cx="3333741" cy="2500306"/>
          </a:xfrm>
          <a:prstGeom prst="rect">
            <a:avLst/>
          </a:prstGeom>
        </p:spPr>
      </p:pic>
      <p:pic>
        <p:nvPicPr>
          <p:cNvPr id="8" name="Immagine 7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214290"/>
            <a:ext cx="2714644" cy="2035983"/>
          </a:xfrm>
          <a:prstGeom prst="rect">
            <a:avLst/>
          </a:prstGeom>
        </p:spPr>
      </p:pic>
      <p:pic>
        <p:nvPicPr>
          <p:cNvPr id="9" name="Immagine 8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620" y="2857496"/>
            <a:ext cx="1928808" cy="2571744"/>
          </a:xfrm>
          <a:prstGeom prst="rect">
            <a:avLst/>
          </a:prstGeom>
        </p:spPr>
      </p:pic>
      <p:pic>
        <p:nvPicPr>
          <p:cNvPr id="12" name="A Sky Full Of StarsColdplay -  SYMPHONIACS (violin, cello, piano and electronic versioncover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929190" y="592933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solidFill>
                  <a:schemeClr val="accent4">
                    <a:lumMod val="75000"/>
                  </a:schemeClr>
                </a:solidFill>
              </a:rPr>
              <a:t>GIOCO SIMBOLICO </a:t>
            </a:r>
            <a:endParaRPr lang="it-IT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Segnaposto contenuto 3" descr="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785926"/>
            <a:ext cx="4059767" cy="3044825"/>
          </a:xfrm>
        </p:spPr>
      </p:pic>
      <p:pic>
        <p:nvPicPr>
          <p:cNvPr id="5" name="Immagine 4" descr="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071546"/>
            <a:ext cx="3595680" cy="2696760"/>
          </a:xfrm>
          <a:prstGeom prst="rect">
            <a:avLst/>
          </a:prstGeom>
        </p:spPr>
      </p:pic>
      <p:pic>
        <p:nvPicPr>
          <p:cNvPr id="6" name="Immagine 5" descr="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71942"/>
            <a:ext cx="3428992" cy="2571744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28596" y="428604"/>
            <a:ext cx="3257544" cy="3571900"/>
          </a:xfrm>
        </p:spPr>
        <p:txBody>
          <a:bodyPr>
            <a:normAutofit/>
          </a:bodyPr>
          <a:lstStyle/>
          <a:p>
            <a:r>
              <a:rPr lang="it-IT" dirty="0" smtClean="0"/>
              <a:t>Il gioco simbolico risponde al bisogno del bambino di “mettersi” nei panni dell’adulto</a:t>
            </a:r>
            <a:endParaRPr lang="it-IT" dirty="0"/>
          </a:p>
        </p:txBody>
      </p:sp>
      <p:pic>
        <p:nvPicPr>
          <p:cNvPr id="6" name="Immagine 5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714356"/>
            <a:ext cx="3754484" cy="3214686"/>
          </a:xfrm>
          <a:prstGeom prst="rect">
            <a:avLst/>
          </a:prstGeom>
        </p:spPr>
      </p:pic>
      <p:pic>
        <p:nvPicPr>
          <p:cNvPr id="7" name="Immagine 6" descr="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3929066"/>
            <a:ext cx="3500430" cy="2625323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0"/>
            <a:ext cx="7467600" cy="1143000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chemeClr val="bg2">
                    <a:lumMod val="25000"/>
                  </a:schemeClr>
                </a:solidFill>
              </a:rPr>
              <a:t>INCASTRI E PUZZLE</a:t>
            </a:r>
            <a:endParaRPr lang="it-IT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214282" y="1357298"/>
            <a:ext cx="3357586" cy="3429024"/>
          </a:xfrm>
        </p:spPr>
        <p:txBody>
          <a:bodyPr/>
          <a:lstStyle/>
          <a:p>
            <a:r>
              <a:rPr lang="it-IT" dirty="0" smtClean="0"/>
              <a:t>Sono attività che richiedono al bambino una crescente capacità di concentrazione a seconda delle difficoltà.</a:t>
            </a:r>
            <a:endParaRPr lang="it-IT" dirty="0"/>
          </a:p>
        </p:txBody>
      </p:sp>
      <p:pic>
        <p:nvPicPr>
          <p:cNvPr id="4" name="Immagine 3" descr="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4143380"/>
            <a:ext cx="4719682" cy="2283046"/>
          </a:xfrm>
          <a:prstGeom prst="rect">
            <a:avLst/>
          </a:prstGeom>
        </p:spPr>
      </p:pic>
      <p:pic>
        <p:nvPicPr>
          <p:cNvPr id="5" name="Immagine 4" descr="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1500174"/>
            <a:ext cx="4762682" cy="178430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0"/>
            <a:ext cx="7467600" cy="1143000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chemeClr val="accent2">
                    <a:lumMod val="75000"/>
                  </a:schemeClr>
                </a:solidFill>
              </a:rPr>
              <a:t>ABILITA’ LINGUISTICHE </a:t>
            </a:r>
            <a:endParaRPr lang="it-IT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500174"/>
            <a:ext cx="3900486" cy="4973778"/>
          </a:xfrm>
        </p:spPr>
        <p:txBody>
          <a:bodyPr/>
          <a:lstStyle/>
          <a:p>
            <a:r>
              <a:rPr lang="it-IT" dirty="0" smtClean="0"/>
              <a:t>Attraverso il linguaggio il bambino non impara solo a comunicare,ma anche a rappresentarsi mentalmente il mondo; ad avere coscienza di sé e dell’altro come distinti.</a:t>
            </a:r>
            <a:endParaRPr lang="it-IT" dirty="0"/>
          </a:p>
        </p:txBody>
      </p:sp>
      <p:pic>
        <p:nvPicPr>
          <p:cNvPr id="4" name="Immagine 3" descr="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2071678"/>
            <a:ext cx="4476750" cy="335756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0"/>
            <a:ext cx="7467600" cy="1143000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</a:rPr>
              <a:t>TRENO E FERROVIA </a:t>
            </a:r>
            <a:endParaRPr lang="it-IT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Segnaposto contenuto 3" descr="3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500174"/>
            <a:ext cx="4059767" cy="3044825"/>
          </a:xfrm>
        </p:spPr>
      </p:pic>
      <p:pic>
        <p:nvPicPr>
          <p:cNvPr id="5" name="Immagine 4" descr="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4071942"/>
            <a:ext cx="4512547" cy="250033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D844CD"/>
                </a:solidFill>
              </a:rPr>
              <a:t>ANGOLO LETTURA</a:t>
            </a:r>
            <a:endParaRPr lang="it-IT" sz="3600" b="1" dirty="0">
              <a:solidFill>
                <a:srgbClr val="D844CD"/>
              </a:solidFill>
            </a:endParaRPr>
          </a:p>
        </p:txBody>
      </p:sp>
      <p:pic>
        <p:nvPicPr>
          <p:cNvPr id="4" name="Segnaposto contenuto 3" descr="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71802" y="1714488"/>
            <a:ext cx="3655219" cy="4873625"/>
          </a:xfr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1143000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VITA PRATICA</a:t>
            </a:r>
            <a:endParaRPr lang="it-IT" sz="4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Segnaposto contenuto 3" descr="3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000240"/>
            <a:ext cx="2797963" cy="3730617"/>
          </a:xfrm>
        </p:spPr>
      </p:pic>
      <p:pic>
        <p:nvPicPr>
          <p:cNvPr id="5" name="Immagine 4" descr="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7166"/>
            <a:ext cx="3667119" cy="2750339"/>
          </a:xfrm>
          <a:prstGeom prst="rect">
            <a:avLst/>
          </a:prstGeom>
        </p:spPr>
      </p:pic>
      <p:pic>
        <p:nvPicPr>
          <p:cNvPr id="7" name="Immagine 6" descr="3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286124"/>
            <a:ext cx="2012325" cy="3571876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285728"/>
            <a:ext cx="3614734" cy="6188224"/>
          </a:xfrm>
        </p:spPr>
        <p:txBody>
          <a:bodyPr/>
          <a:lstStyle/>
          <a:p>
            <a:r>
              <a:rPr lang="it-IT" dirty="0" smtClean="0"/>
              <a:t>Le attività di vita pratica servono a sviluppare i movimenti manipolatori fini, il coordinamento </a:t>
            </a:r>
            <a:r>
              <a:rPr lang="it-IT" dirty="0" err="1" smtClean="0"/>
              <a:t>oculo-manuale</a:t>
            </a:r>
            <a:r>
              <a:rPr lang="it-IT" dirty="0" smtClean="0"/>
              <a:t> e l’apprendimento di prassi motorie più complesse (tagliare,incollare,spremere,</a:t>
            </a:r>
            <a:r>
              <a:rPr lang="it-IT" dirty="0" err="1" smtClean="0"/>
              <a:t>travasare…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5" name="Immagine 4" descr="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3911206"/>
            <a:ext cx="3929058" cy="2946794"/>
          </a:xfrm>
          <a:prstGeom prst="rect">
            <a:avLst/>
          </a:prstGeom>
        </p:spPr>
      </p:pic>
      <p:pic>
        <p:nvPicPr>
          <p:cNvPr id="6" name="Immagine 5" descr="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500042"/>
            <a:ext cx="4000496" cy="300037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0"/>
            <a:ext cx="7467600" cy="1143000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chemeClr val="bg2">
                    <a:lumMod val="50000"/>
                  </a:schemeClr>
                </a:solidFill>
              </a:rPr>
              <a:t>INFILARE</a:t>
            </a:r>
            <a:endParaRPr lang="it-IT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357298"/>
            <a:ext cx="3471858" cy="5000660"/>
          </a:xfrm>
        </p:spPr>
        <p:txBody>
          <a:bodyPr/>
          <a:lstStyle/>
          <a:p>
            <a:r>
              <a:rPr lang="it-IT" dirty="0" smtClean="0"/>
              <a:t>Le attività dell’infilare rispondono al bisogno-interesse del bambino di inserire un oggetto su un altro sperimentandone la vicinanza.</a:t>
            </a:r>
            <a:endParaRPr lang="it-IT" dirty="0"/>
          </a:p>
        </p:txBody>
      </p:sp>
      <p:pic>
        <p:nvPicPr>
          <p:cNvPr id="4" name="Immagine 3" descr="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4786322"/>
            <a:ext cx="2762237" cy="2071678"/>
          </a:xfrm>
          <a:prstGeom prst="rect">
            <a:avLst/>
          </a:prstGeom>
        </p:spPr>
      </p:pic>
      <p:pic>
        <p:nvPicPr>
          <p:cNvPr id="5" name="Immagine 4" descr="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928670"/>
            <a:ext cx="3000364" cy="2250273"/>
          </a:xfrm>
          <a:prstGeom prst="rect">
            <a:avLst/>
          </a:prstGeom>
        </p:spPr>
      </p:pic>
      <p:pic>
        <p:nvPicPr>
          <p:cNvPr id="6" name="Immagine 5" descr="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3429000"/>
            <a:ext cx="2762237" cy="2071678"/>
          </a:xfrm>
          <a:prstGeom prst="rect">
            <a:avLst/>
          </a:prstGeom>
        </p:spPr>
      </p:pic>
      <p:pic>
        <p:nvPicPr>
          <p:cNvPr id="7" name="Immagine 6" descr="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214290"/>
            <a:ext cx="2857488" cy="2143116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7467600" cy="1143000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13AB21"/>
                </a:solidFill>
              </a:rPr>
              <a:t>Stanza esagonale</a:t>
            </a:r>
            <a:endParaRPr lang="it-IT" sz="3600" b="1" dirty="0">
              <a:solidFill>
                <a:srgbClr val="13AB21"/>
              </a:solidFill>
            </a:endParaRPr>
          </a:p>
        </p:txBody>
      </p:sp>
      <p:pic>
        <p:nvPicPr>
          <p:cNvPr id="4" name="Segnaposto contenuto 3" descr="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5" y="3714752"/>
            <a:ext cx="3678764" cy="2759073"/>
          </a:xfrm>
        </p:spPr>
      </p:pic>
      <p:pic>
        <p:nvPicPr>
          <p:cNvPr id="5" name="Immagine 4" descr="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428604"/>
            <a:ext cx="3405179" cy="2553884"/>
          </a:xfrm>
          <a:prstGeom prst="rect">
            <a:avLst/>
          </a:prstGeom>
        </p:spPr>
      </p:pic>
      <p:pic>
        <p:nvPicPr>
          <p:cNvPr id="6" name="Immagine 5" descr="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357562"/>
            <a:ext cx="3905245" cy="2928934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 descr="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6250" r="16250"/>
          <a:stretch>
            <a:fillRect/>
          </a:stretch>
        </p:blipFill>
        <p:spPr>
          <a:xfrm>
            <a:off x="285720" y="285728"/>
            <a:ext cx="5600728" cy="6223031"/>
          </a:xfrm>
        </p:spPr>
      </p:pic>
      <p:sp>
        <p:nvSpPr>
          <p:cNvPr id="8" name="Segnaposto testo 7"/>
          <p:cNvSpPr>
            <a:spLocks noGrp="1"/>
          </p:cNvSpPr>
          <p:nvPr>
            <p:ph type="body" sz="half" idx="2"/>
          </p:nvPr>
        </p:nvSpPr>
        <p:spPr>
          <a:xfrm>
            <a:off x="6286512" y="285728"/>
            <a:ext cx="2357454" cy="5292281"/>
          </a:xfrm>
        </p:spPr>
        <p:txBody>
          <a:bodyPr>
            <a:noAutofit/>
          </a:bodyPr>
          <a:lstStyle/>
          <a:p>
            <a:r>
              <a:rPr lang="it-IT" sz="1800" dirty="0" smtClean="0"/>
              <a:t>All’ingresso del nido si trovano gli armadietti per gli oggetti personali dei bambini identificati dalla foto di ciascuno.</a:t>
            </a:r>
          </a:p>
          <a:p>
            <a:endParaRPr lang="it-IT" sz="1800" dirty="0" smtClean="0"/>
          </a:p>
          <a:p>
            <a:r>
              <a:rPr lang="it-IT" sz="1800" dirty="0" smtClean="0"/>
              <a:t>Qui si trova anche la zona dedicata agli adulti con una piccola biblioteca e la bacheca con le informazioni riguardanti la vita del nido.</a:t>
            </a:r>
            <a:endParaRPr lang="it-IT" sz="1800" dirty="0"/>
          </a:p>
        </p:txBody>
      </p:sp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214282" y="428604"/>
            <a:ext cx="3714776" cy="6045348"/>
          </a:xfrm>
        </p:spPr>
        <p:txBody>
          <a:bodyPr/>
          <a:lstStyle/>
          <a:p>
            <a:r>
              <a:rPr lang="it-IT" dirty="0" smtClean="0"/>
              <a:t>I bambini si recano in questa stanza per l’attività del gioco euristico e per attività di tipo psicomotorio (stoffe,carta,mattonelle, attività sensoriali..)</a:t>
            </a:r>
            <a:endParaRPr lang="it-IT" dirty="0"/>
          </a:p>
        </p:txBody>
      </p:sp>
      <p:pic>
        <p:nvPicPr>
          <p:cNvPr id="4" name="Immagine 3" descr="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357166"/>
            <a:ext cx="4286248" cy="3214686"/>
          </a:xfrm>
          <a:prstGeom prst="rect">
            <a:avLst/>
          </a:prstGeom>
        </p:spPr>
      </p:pic>
      <p:pic>
        <p:nvPicPr>
          <p:cNvPr id="5" name="Immagine 4" descr="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4000498"/>
            <a:ext cx="5072066" cy="285750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0"/>
            <a:ext cx="7467600" cy="1143000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BAGNO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Segnaposto contenuto 3" descr="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285728"/>
            <a:ext cx="3916891" cy="2937668"/>
          </a:xfrm>
        </p:spPr>
      </p:pic>
      <p:pic>
        <p:nvPicPr>
          <p:cNvPr id="5" name="Immagine 4" descr="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714752"/>
            <a:ext cx="3809993" cy="2857495"/>
          </a:xfrm>
          <a:prstGeom prst="rect">
            <a:avLst/>
          </a:prstGeom>
        </p:spPr>
      </p:pic>
      <p:pic>
        <p:nvPicPr>
          <p:cNvPr id="7" name="Immagine 6" descr="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3143248"/>
            <a:ext cx="2092818" cy="371475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214282" y="214290"/>
            <a:ext cx="3071834" cy="4857784"/>
          </a:xfrm>
        </p:spPr>
        <p:txBody>
          <a:bodyPr/>
          <a:lstStyle/>
          <a:p>
            <a:r>
              <a:rPr lang="it-IT" dirty="0" smtClean="0"/>
              <a:t>Il bagno non è solo il luogo dove viene curata l’igiene personale del bambino, ma è organizzato anche per il gioco con l’acqua.</a:t>
            </a:r>
            <a:endParaRPr lang="it-IT" dirty="0"/>
          </a:p>
        </p:txBody>
      </p:sp>
      <p:pic>
        <p:nvPicPr>
          <p:cNvPr id="4" name="Immagine 3" descr="5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3500438"/>
            <a:ext cx="1891584" cy="3357562"/>
          </a:xfrm>
          <a:prstGeom prst="rect">
            <a:avLst/>
          </a:prstGeom>
        </p:spPr>
      </p:pic>
      <p:pic>
        <p:nvPicPr>
          <p:cNvPr id="5" name="Immagine 4" descr="5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02" y="2357430"/>
            <a:ext cx="2173325" cy="3857652"/>
          </a:xfrm>
          <a:prstGeom prst="rect">
            <a:avLst/>
          </a:prstGeom>
        </p:spPr>
      </p:pic>
      <p:pic>
        <p:nvPicPr>
          <p:cNvPr id="6" name="Immagine 5" descr="5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214290"/>
            <a:ext cx="2092818" cy="371475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282" y="0"/>
            <a:ext cx="7467600" cy="1143000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chemeClr val="accent2">
                    <a:lumMod val="75000"/>
                  </a:schemeClr>
                </a:solidFill>
              </a:rPr>
              <a:t>GIARDINO</a:t>
            </a:r>
            <a:endParaRPr lang="it-IT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Segnaposto contenuto 3" descr="5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714488"/>
            <a:ext cx="2821508" cy="2116131"/>
          </a:xfrm>
        </p:spPr>
      </p:pic>
      <p:pic>
        <p:nvPicPr>
          <p:cNvPr id="5" name="Immagine 4" descr="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14290"/>
            <a:ext cx="3428992" cy="2571744"/>
          </a:xfrm>
          <a:prstGeom prst="rect">
            <a:avLst/>
          </a:prstGeom>
        </p:spPr>
      </p:pic>
      <p:pic>
        <p:nvPicPr>
          <p:cNvPr id="6" name="Immagine 5" descr="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4286256"/>
            <a:ext cx="2714612" cy="2035959"/>
          </a:xfrm>
          <a:prstGeom prst="rect">
            <a:avLst/>
          </a:prstGeom>
        </p:spPr>
      </p:pic>
      <p:pic>
        <p:nvPicPr>
          <p:cNvPr id="7" name="Immagine 6" descr="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2928934"/>
            <a:ext cx="4190997" cy="3143248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0" y="214290"/>
            <a:ext cx="3500430" cy="6259662"/>
          </a:xfrm>
        </p:spPr>
        <p:txBody>
          <a:bodyPr/>
          <a:lstStyle/>
          <a:p>
            <a:r>
              <a:rPr lang="it-IT" dirty="0" smtClean="0"/>
              <a:t>Il giardino offre ai bambini la possibilità di vivere esperienze diverse. Il bambino ha bisogno di sperimentare e sperimentarsi, anche per migliorare il piacere di stare con gli altri.</a:t>
            </a:r>
            <a:endParaRPr lang="it-IT" dirty="0"/>
          </a:p>
        </p:txBody>
      </p:sp>
      <p:pic>
        <p:nvPicPr>
          <p:cNvPr id="4" name="Immagine 3" descr="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142852"/>
            <a:ext cx="2476485" cy="1857364"/>
          </a:xfrm>
          <a:prstGeom prst="rect">
            <a:avLst/>
          </a:prstGeom>
        </p:spPr>
      </p:pic>
      <p:pic>
        <p:nvPicPr>
          <p:cNvPr id="5" name="Immagine 4" descr="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1428736"/>
            <a:ext cx="2214546" cy="1660910"/>
          </a:xfrm>
          <a:prstGeom prst="rect">
            <a:avLst/>
          </a:prstGeom>
        </p:spPr>
      </p:pic>
      <p:pic>
        <p:nvPicPr>
          <p:cNvPr id="6" name="Immagine 5" descr="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2285992"/>
            <a:ext cx="2738425" cy="2053819"/>
          </a:xfrm>
          <a:prstGeom prst="rect">
            <a:avLst/>
          </a:prstGeom>
        </p:spPr>
      </p:pic>
      <p:pic>
        <p:nvPicPr>
          <p:cNvPr id="7" name="Immagine 6" descr="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3174" y="4572008"/>
            <a:ext cx="2714612" cy="2035959"/>
          </a:xfrm>
          <a:prstGeom prst="rect">
            <a:avLst/>
          </a:prstGeom>
        </p:spPr>
      </p:pic>
      <p:pic>
        <p:nvPicPr>
          <p:cNvPr id="8" name="Immagine 7" descr="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4643446"/>
            <a:ext cx="2381235" cy="1785926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solidFill>
                  <a:schemeClr val="accent4">
                    <a:lumMod val="50000"/>
                  </a:schemeClr>
                </a:solidFill>
              </a:rPr>
              <a:t>ATTIVITA’ ALL’APERTO</a:t>
            </a:r>
            <a:endParaRPr lang="it-IT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Segnaposto contenuto 3" descr="6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4857760"/>
            <a:ext cx="2154753" cy="1616065"/>
          </a:xfrm>
        </p:spPr>
      </p:pic>
      <p:pic>
        <p:nvPicPr>
          <p:cNvPr id="5" name="Immagine 4" descr="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142984"/>
            <a:ext cx="2952739" cy="2214554"/>
          </a:xfrm>
          <a:prstGeom prst="rect">
            <a:avLst/>
          </a:prstGeom>
        </p:spPr>
      </p:pic>
      <p:pic>
        <p:nvPicPr>
          <p:cNvPr id="6" name="Immagine 5" descr="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2786058"/>
            <a:ext cx="2666987" cy="2000240"/>
          </a:xfrm>
          <a:prstGeom prst="rect">
            <a:avLst/>
          </a:prstGeom>
        </p:spPr>
      </p:pic>
      <p:pic>
        <p:nvPicPr>
          <p:cNvPr id="7" name="Immagine 6" descr="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4286256"/>
            <a:ext cx="2857456" cy="2143092"/>
          </a:xfrm>
          <a:prstGeom prst="rect">
            <a:avLst/>
          </a:prstGeom>
        </p:spPr>
      </p:pic>
      <p:pic>
        <p:nvPicPr>
          <p:cNvPr id="8" name="Immagine 7" descr="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1571612"/>
            <a:ext cx="2285984" cy="1714488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57158" y="214290"/>
            <a:ext cx="2614602" cy="3500462"/>
          </a:xfrm>
        </p:spPr>
        <p:txBody>
          <a:bodyPr>
            <a:normAutofit/>
          </a:bodyPr>
          <a:lstStyle/>
          <a:p>
            <a:r>
              <a:rPr lang="it-IT" dirty="0" smtClean="0"/>
              <a:t>Ogni spazio è organizzato per favorire una progressiva certezza e autonomia.</a:t>
            </a:r>
            <a:endParaRPr lang="it-IT" dirty="0"/>
          </a:p>
        </p:txBody>
      </p:sp>
      <p:pic>
        <p:nvPicPr>
          <p:cNvPr id="4" name="Immagine 3" descr="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60" y="357166"/>
            <a:ext cx="2381235" cy="1785926"/>
          </a:xfrm>
          <a:prstGeom prst="rect">
            <a:avLst/>
          </a:prstGeom>
        </p:spPr>
      </p:pic>
      <p:pic>
        <p:nvPicPr>
          <p:cNvPr id="5" name="Immagine 4" descr="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786190"/>
            <a:ext cx="2857488" cy="2143116"/>
          </a:xfrm>
          <a:prstGeom prst="rect">
            <a:avLst/>
          </a:prstGeom>
        </p:spPr>
      </p:pic>
      <p:pic>
        <p:nvPicPr>
          <p:cNvPr id="6" name="Immagine 5" descr="7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500042"/>
            <a:ext cx="1650104" cy="2928934"/>
          </a:xfrm>
          <a:prstGeom prst="rect">
            <a:avLst/>
          </a:prstGeom>
        </p:spPr>
      </p:pic>
      <p:pic>
        <p:nvPicPr>
          <p:cNvPr id="7" name="Immagine 6" descr="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3429000"/>
            <a:ext cx="1821651" cy="2428868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7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3583514" cy="2687635"/>
          </a:xfrm>
        </p:spPr>
      </p:pic>
      <p:pic>
        <p:nvPicPr>
          <p:cNvPr id="5" name="Immagine 4" descr="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285728"/>
            <a:ext cx="1976200" cy="2786058"/>
          </a:xfrm>
          <a:prstGeom prst="rect">
            <a:avLst/>
          </a:prstGeom>
        </p:spPr>
      </p:pic>
      <p:pic>
        <p:nvPicPr>
          <p:cNvPr id="6" name="Immagine 5" descr="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3429000"/>
            <a:ext cx="2217720" cy="2311915"/>
          </a:xfrm>
          <a:prstGeom prst="rect">
            <a:avLst/>
          </a:prstGeom>
        </p:spPr>
      </p:pic>
      <p:pic>
        <p:nvPicPr>
          <p:cNvPr id="7" name="Immagine 6" descr="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357562"/>
            <a:ext cx="1875230" cy="2500306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71538" y="285728"/>
            <a:ext cx="6286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Il bambino è fatto di cento.</a:t>
            </a:r>
          </a:p>
          <a:p>
            <a:pPr algn="ctr"/>
            <a:r>
              <a:rPr lang="it-IT" dirty="0" smtClean="0"/>
              <a:t>Il bambino ha cento lingue,</a:t>
            </a:r>
          </a:p>
          <a:p>
            <a:pPr algn="ctr"/>
            <a:r>
              <a:rPr lang="it-IT" dirty="0" smtClean="0"/>
              <a:t>cento mani,</a:t>
            </a:r>
          </a:p>
          <a:p>
            <a:pPr algn="ctr"/>
            <a:r>
              <a:rPr lang="it-IT" dirty="0" smtClean="0"/>
              <a:t>cento pensieri,</a:t>
            </a:r>
          </a:p>
          <a:p>
            <a:pPr algn="ctr"/>
            <a:r>
              <a:rPr lang="it-IT" dirty="0" smtClean="0"/>
              <a:t>cento modi di pensare,</a:t>
            </a:r>
          </a:p>
          <a:p>
            <a:pPr algn="ctr"/>
            <a:r>
              <a:rPr lang="it-IT" dirty="0" smtClean="0"/>
              <a:t>di giocare e di parlare.</a:t>
            </a:r>
          </a:p>
          <a:p>
            <a:pPr algn="ctr"/>
            <a:r>
              <a:rPr lang="it-IT" dirty="0" smtClean="0"/>
              <a:t>Cento sempre cento modi di ascoltare,</a:t>
            </a:r>
          </a:p>
          <a:p>
            <a:pPr algn="ctr"/>
            <a:r>
              <a:rPr lang="it-IT" dirty="0" smtClean="0"/>
              <a:t>di stupire di amare,</a:t>
            </a:r>
          </a:p>
          <a:p>
            <a:pPr algn="ctr"/>
            <a:r>
              <a:rPr lang="it-IT" dirty="0" smtClean="0"/>
              <a:t>cento allegrie per cantare e capire</a:t>
            </a:r>
          </a:p>
          <a:p>
            <a:pPr algn="ctr"/>
            <a:r>
              <a:rPr lang="it-IT" dirty="0" smtClean="0"/>
              <a:t>cento mondi da scoprire,</a:t>
            </a:r>
          </a:p>
          <a:p>
            <a:pPr algn="ctr"/>
            <a:r>
              <a:rPr lang="it-IT" dirty="0" smtClean="0"/>
              <a:t>cento mondi da inventare,</a:t>
            </a:r>
          </a:p>
          <a:p>
            <a:pPr algn="ctr"/>
            <a:r>
              <a:rPr lang="it-IT" dirty="0" smtClean="0"/>
              <a:t>cento mondi da </a:t>
            </a:r>
            <a:r>
              <a:rPr lang="it-IT" dirty="0" err="1" smtClean="0"/>
              <a:t>sognare…</a:t>
            </a:r>
            <a:endParaRPr lang="it-IT" dirty="0" smtClean="0"/>
          </a:p>
          <a:p>
            <a:pPr algn="ctr"/>
            <a:r>
              <a:rPr lang="it-IT" dirty="0" smtClean="0"/>
              <a:t>(Loris </a:t>
            </a:r>
            <a:r>
              <a:rPr lang="it-IT" dirty="0" err="1" smtClean="0"/>
              <a:t>Malaguzzi</a:t>
            </a:r>
            <a:r>
              <a:rPr lang="it-IT" dirty="0" smtClean="0"/>
              <a:t>)</a:t>
            </a:r>
            <a:endParaRPr lang="it-IT" dirty="0"/>
          </a:p>
        </p:txBody>
      </p:sp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 smtClean="0">
                <a:solidFill>
                  <a:schemeClr val="bg2">
                    <a:lumMod val="25000"/>
                  </a:schemeClr>
                </a:solidFill>
              </a:rPr>
              <a:t>L’ATELIER </a:t>
            </a:r>
            <a:endParaRPr lang="it-IT" sz="4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Segnaposto contenuto 4" descr="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28596" y="1785926"/>
            <a:ext cx="2943220" cy="1658152"/>
          </a:xfrm>
        </p:spPr>
      </p:pic>
      <p:pic>
        <p:nvPicPr>
          <p:cNvPr id="6" name="Segnaposto contenuto 5" descr="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571612"/>
            <a:ext cx="2943220" cy="2207415"/>
          </a:xfrm>
        </p:spPr>
      </p:pic>
      <p:pic>
        <p:nvPicPr>
          <p:cNvPr id="7" name="Immagine 6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786190"/>
            <a:ext cx="3714744" cy="2786058"/>
          </a:xfrm>
          <a:prstGeom prst="rect">
            <a:avLst/>
          </a:prstGeom>
        </p:spPr>
      </p:pic>
      <p:pic>
        <p:nvPicPr>
          <p:cNvPr id="8" name="Immagine 7" descr="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4143380"/>
            <a:ext cx="3238491" cy="2428868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357158" y="428604"/>
            <a:ext cx="7567642" cy="6045348"/>
          </a:xfrm>
        </p:spPr>
        <p:txBody>
          <a:bodyPr/>
          <a:lstStyle/>
          <a:p>
            <a:r>
              <a:rPr lang="it-IT" dirty="0" smtClean="0"/>
              <a:t>Nel corridoio si trova l’atelier attrezzato per la sperimentazione e manipolazione di vari elementi.</a:t>
            </a:r>
            <a:endParaRPr lang="it-IT" dirty="0"/>
          </a:p>
        </p:txBody>
      </p:sp>
      <p:pic>
        <p:nvPicPr>
          <p:cNvPr id="7" name="Immagine 6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4500570"/>
            <a:ext cx="1529364" cy="2714620"/>
          </a:xfrm>
          <a:prstGeom prst="rect">
            <a:avLst/>
          </a:prstGeom>
        </p:spPr>
      </p:pic>
      <p:pic>
        <p:nvPicPr>
          <p:cNvPr id="8" name="Immagine 7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785926"/>
            <a:ext cx="2857488" cy="2143116"/>
          </a:xfrm>
          <a:prstGeom prst="rect">
            <a:avLst/>
          </a:prstGeom>
        </p:spPr>
      </p:pic>
      <p:pic>
        <p:nvPicPr>
          <p:cNvPr id="9" name="Immagine 8" descr="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4429132"/>
            <a:ext cx="2666987" cy="2000240"/>
          </a:xfrm>
          <a:prstGeom prst="rect">
            <a:avLst/>
          </a:prstGeom>
        </p:spPr>
      </p:pic>
      <p:pic>
        <p:nvPicPr>
          <p:cNvPr id="10" name="Immagine 9" descr="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4214818"/>
            <a:ext cx="1982387" cy="2643182"/>
          </a:xfrm>
          <a:prstGeom prst="rect">
            <a:avLst/>
          </a:prstGeom>
        </p:spPr>
      </p:pic>
      <p:pic>
        <p:nvPicPr>
          <p:cNvPr id="11" name="Immagine 10" descr="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6116" y="1785926"/>
            <a:ext cx="1821651" cy="2428868"/>
          </a:xfrm>
          <a:prstGeom prst="rect">
            <a:avLst/>
          </a:prstGeom>
        </p:spPr>
      </p:pic>
      <p:pic>
        <p:nvPicPr>
          <p:cNvPr id="12" name="Immagine 11" descr="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438" y="2071678"/>
            <a:ext cx="2476518" cy="1857388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 smtClean="0">
                <a:solidFill>
                  <a:schemeClr val="accent2"/>
                </a:solidFill>
              </a:rPr>
              <a:t>LIBRERIA</a:t>
            </a:r>
            <a:endParaRPr lang="it-IT" sz="4800" b="1" dirty="0">
              <a:solidFill>
                <a:schemeClr val="accent2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214282" y="1643050"/>
            <a:ext cx="3643338" cy="4643470"/>
          </a:xfrm>
        </p:spPr>
        <p:txBody>
          <a:bodyPr>
            <a:noAutofit/>
          </a:bodyPr>
          <a:lstStyle/>
          <a:p>
            <a:r>
              <a:rPr lang="it-IT" dirty="0" smtClean="0"/>
              <a:t>La lettura al nido serve per stimolare i bambini non solo a sviluppare il linguaggio, ma anche a prendere contatto diretto con il libro, manipolarlo, guardarlo e “leggerlo”.</a:t>
            </a:r>
            <a:endParaRPr lang="it-IT" dirty="0"/>
          </a:p>
        </p:txBody>
      </p:sp>
      <p:pic>
        <p:nvPicPr>
          <p:cNvPr id="4" name="Immagine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357166"/>
            <a:ext cx="2143122" cy="2857496"/>
          </a:xfrm>
          <a:prstGeom prst="rect">
            <a:avLst/>
          </a:prstGeom>
        </p:spPr>
      </p:pic>
      <p:pic>
        <p:nvPicPr>
          <p:cNvPr id="5" name="Immagine 4" descr="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928670"/>
            <a:ext cx="2089544" cy="2786058"/>
          </a:xfrm>
          <a:prstGeom prst="rect">
            <a:avLst/>
          </a:prstGeom>
        </p:spPr>
      </p:pic>
      <p:pic>
        <p:nvPicPr>
          <p:cNvPr id="6" name="Immagine 5" descr="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945051">
            <a:off x="4980761" y="3319118"/>
            <a:ext cx="2732486" cy="3643314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LA SCATOLA AZZURRA 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571612"/>
            <a:ext cx="3614734" cy="4902340"/>
          </a:xfrm>
        </p:spPr>
        <p:txBody>
          <a:bodyPr/>
          <a:lstStyle/>
          <a:p>
            <a:r>
              <a:rPr lang="it-IT" dirty="0" smtClean="0"/>
              <a:t>La scatola azzurra è un materiale pensato per avvicinare i bambini al contatto diretto con gli elementi naturali.</a:t>
            </a:r>
            <a:endParaRPr lang="it-IT" dirty="0"/>
          </a:p>
        </p:txBody>
      </p:sp>
      <p:pic>
        <p:nvPicPr>
          <p:cNvPr id="4" name="Immagine 3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4071942"/>
            <a:ext cx="4995265" cy="2529271"/>
          </a:xfrm>
          <a:prstGeom prst="rect">
            <a:avLst/>
          </a:prstGeom>
        </p:spPr>
      </p:pic>
      <p:pic>
        <p:nvPicPr>
          <p:cNvPr id="5" name="Immagine 4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643050"/>
            <a:ext cx="4071966" cy="1691623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solidFill>
                  <a:schemeClr val="accent1"/>
                </a:solidFill>
              </a:rPr>
              <a:t>STANZA GIORNO DIVISA PER ANGOLI</a:t>
            </a:r>
            <a:endParaRPr lang="it-IT" sz="3600" b="1" dirty="0">
              <a:solidFill>
                <a:schemeClr val="accent1"/>
              </a:solidFill>
            </a:endParaRPr>
          </a:p>
        </p:txBody>
      </p:sp>
      <p:pic>
        <p:nvPicPr>
          <p:cNvPr id="4" name="Segnaposto contenuto 3" descr="2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04784" y="1928802"/>
            <a:ext cx="4000528" cy="3000396"/>
          </a:xfrm>
        </p:spPr>
      </p:pic>
      <p:pic>
        <p:nvPicPr>
          <p:cNvPr id="5" name="Immagine 4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643314"/>
            <a:ext cx="4286248" cy="3214686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3471858" cy="1143000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COSTRUZIONI </a:t>
            </a:r>
            <a:endParaRPr lang="it-IT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5643538" y="1214422"/>
            <a:ext cx="3500462" cy="3500462"/>
          </a:xfrm>
        </p:spPr>
        <p:txBody>
          <a:bodyPr>
            <a:noAutofit/>
          </a:bodyPr>
          <a:lstStyle/>
          <a:p>
            <a:r>
              <a:rPr lang="it-IT" dirty="0" smtClean="0"/>
              <a:t>I bambini sono stimolati allo sviluppo della coordinazione motoria fine e all’incremento della capacità sensoriale.</a:t>
            </a:r>
            <a:endParaRPr lang="it-IT" dirty="0"/>
          </a:p>
        </p:txBody>
      </p:sp>
      <p:pic>
        <p:nvPicPr>
          <p:cNvPr id="4" name="Immagine 3" descr="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000240"/>
            <a:ext cx="5048253" cy="378619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227</TotalTime>
  <Words>467</Words>
  <Application>Microsoft Office PowerPoint</Application>
  <PresentationFormat>Presentazione su schermo (4:3)</PresentationFormat>
  <Paragraphs>55</Paragraphs>
  <Slides>27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Loggia</vt:lpstr>
      <vt:lpstr>Asilo nido “papaveri e papere”</vt:lpstr>
      <vt:lpstr>Diapositiva 2</vt:lpstr>
      <vt:lpstr>Diapositiva 3</vt:lpstr>
      <vt:lpstr>L’ATELIER </vt:lpstr>
      <vt:lpstr>Diapositiva 5</vt:lpstr>
      <vt:lpstr>LIBRERIA</vt:lpstr>
      <vt:lpstr>LA SCATOLA AZZURRA </vt:lpstr>
      <vt:lpstr>STANZA GIORNO DIVISA PER ANGOLI</vt:lpstr>
      <vt:lpstr>COSTRUZIONI </vt:lpstr>
      <vt:lpstr>GIOCO SIMBOLICO </vt:lpstr>
      <vt:lpstr>Diapositiva 11</vt:lpstr>
      <vt:lpstr>INCASTRI E PUZZLE</vt:lpstr>
      <vt:lpstr>ABILITA’ LINGUISTICHE </vt:lpstr>
      <vt:lpstr>TRENO E FERROVIA </vt:lpstr>
      <vt:lpstr>ANGOLO LETTURA</vt:lpstr>
      <vt:lpstr>VITA PRATICA</vt:lpstr>
      <vt:lpstr>Diapositiva 17</vt:lpstr>
      <vt:lpstr>INFILARE</vt:lpstr>
      <vt:lpstr>Stanza esagonale</vt:lpstr>
      <vt:lpstr>Diapositiva 20</vt:lpstr>
      <vt:lpstr>BAGNO</vt:lpstr>
      <vt:lpstr>Diapositiva 22</vt:lpstr>
      <vt:lpstr>GIARDINO</vt:lpstr>
      <vt:lpstr>Diapositiva 24</vt:lpstr>
      <vt:lpstr>ATTIVITA’ ALL’APERTO</vt:lpstr>
      <vt:lpstr>Diapositiva 26</vt:lpstr>
      <vt:lpstr>Diapositiva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DAY 2021</dc:title>
  <dc:creator>user</dc:creator>
  <cp:lastModifiedBy>user</cp:lastModifiedBy>
  <cp:revision>7</cp:revision>
  <dcterms:created xsi:type="dcterms:W3CDTF">2021-05-12T16:03:16Z</dcterms:created>
  <dcterms:modified xsi:type="dcterms:W3CDTF">2021-05-17T14:42:59Z</dcterms:modified>
</cp:coreProperties>
</file>